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9144000"/>
  <p:notesSz cx="6858000" cy="9737725"/>
  <p:embeddedFontLst>
    <p:embeddedFont>
      <p:font typeface="Garamon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BC012B-6893-45C4-A565-2E5AA0B69655}">
  <a:tblStyle styleId="{62BC012B-6893-45C4-A565-2E5AA0B6965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625975"/>
            <a:ext cx="5484812" cy="4379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2fcc047c3_1_1:notes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2fcc047c3_1_1:notes"/>
          <p:cNvSpPr txBox="1"/>
          <p:nvPr>
            <p:ph idx="1" type="body"/>
          </p:nvPr>
        </p:nvSpPr>
        <p:spPr>
          <a:xfrm>
            <a:off x="685800" y="4625975"/>
            <a:ext cx="5484900" cy="4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587" y="0"/>
            <a:ext cx="1587" cy="15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1587" y="0"/>
            <a:ext cx="1587" cy="15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3d8323e02_0_0:notes"/>
          <p:cNvSpPr/>
          <p:nvPr>
            <p:ph idx="2" type="sldImg"/>
          </p:nvPr>
        </p:nvSpPr>
        <p:spPr>
          <a:xfrm>
            <a:off x="995362" y="739775"/>
            <a:ext cx="4867200" cy="36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1" name="Google Shape;161;g93d8323e02_0_0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625975"/>
            <a:ext cx="5484812" cy="43799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625975"/>
            <a:ext cx="5484812" cy="43799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 rot="5400000">
            <a:off x="2309018" y="-251619"/>
            <a:ext cx="4524375" cy="8228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100" name="Google Shape;100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9" name="Google Shape;109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 rot="5400000">
            <a:off x="2309018" y="-251619"/>
            <a:ext cx="4524375" cy="8228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99">
            <a:alpha val="84705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39237" cy="6848475"/>
            <a:chOff x="0" y="0"/>
            <a:chExt cx="5757" cy="4314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1728" y="2644"/>
                <a:ext cx="2881" cy="1670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4170" y="2671"/>
                <a:ext cx="1258" cy="810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2900" y="3346"/>
                <a:ext cx="2848" cy="968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748" y="2230"/>
                <a:ext cx="3006" cy="2084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4501" y="2317"/>
                <a:ext cx="1247" cy="538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3" name="Google Shape;13;p1"/>
            <p:cNvSpPr/>
            <p:nvPr/>
          </p:nvSpPr>
          <p:spPr>
            <a:xfrm>
              <a:off x="3322" y="1341"/>
              <a:ext cx="1824" cy="1536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0"/>
              <a:ext cx="5757" cy="1775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1"/>
          <p:cNvSpPr txBox="1"/>
          <p:nvPr/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99">
            <a:alpha val="84705"/>
          </a:srgbClr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/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0" y="0"/>
            <a:ext cx="9139237" cy="6848475"/>
            <a:chOff x="0" y="0"/>
            <a:chExt cx="5757" cy="4314"/>
          </a:xfrm>
        </p:grpSpPr>
        <p:grpSp>
          <p:nvGrpSpPr>
            <p:cNvPr id="71" name="Google Shape;71;p13"/>
            <p:cNvGrpSpPr/>
            <p:nvPr/>
          </p:nvGrpSpPr>
          <p:grpSpPr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1728" y="2644"/>
                <a:ext cx="2881" cy="1670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4170" y="2671"/>
                <a:ext cx="1258" cy="810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2900" y="3346"/>
                <a:ext cx="2848" cy="968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2748" y="2230"/>
                <a:ext cx="3006" cy="2084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4501" y="2317"/>
                <a:ext cx="1247" cy="538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77" name="Google Shape;77;p13"/>
            <p:cNvSpPr/>
            <p:nvPr/>
          </p:nvSpPr>
          <p:spPr>
            <a:xfrm>
              <a:off x="3322" y="1341"/>
              <a:ext cx="1824" cy="1536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0" y="0"/>
              <a:ext cx="5757" cy="1775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9" name="Google Shape;79;p13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Google Shape;80;p13"/>
          <p:cNvSpPr txBox="1"/>
          <p:nvPr/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/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6000"/>
              <a:buFont typeface="Garamond"/>
              <a:buNone/>
            </a:pPr>
            <a:r>
              <a:rPr b="1" i="0" lang="en-US" sz="6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Zasedání členské schůze Libčice.net</a:t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1374775" y="410368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aramond"/>
              <a:buNone/>
            </a:pPr>
            <a:r>
              <a:rPr lang="en-US" sz="3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3. 9. 2020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/>
        </p:nvSpPr>
        <p:spPr>
          <a:xfrm>
            <a:off x="457200" y="309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Vývoj typů připojení</a:t>
            </a:r>
            <a:endParaRPr/>
          </a:p>
        </p:txBody>
      </p:sp>
      <p:pic>
        <p:nvPicPr>
          <p:cNvPr id="200" name="Google Shape;20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475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 title="Gra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700" y="1275350"/>
            <a:ext cx="8646702" cy="49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/>
        </p:nvSpPr>
        <p:spPr>
          <a:xfrm>
            <a:off x="457200" y="309555"/>
            <a:ext cx="8229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Vývoj typů připojení</a:t>
            </a:r>
            <a:endParaRPr/>
          </a:p>
        </p:txBody>
      </p:sp>
      <p:pic>
        <p:nvPicPr>
          <p:cNvPr id="207" name="Google Shape;207;p35" title="Typy připojení k sít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25" y="1221625"/>
            <a:ext cx="8670750" cy="53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/>
        </p:nvSpPr>
        <p:spPr>
          <a:xfrm>
            <a:off x="457200" y="274630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Vývoj počtu členů</a:t>
            </a:r>
            <a:endParaRPr/>
          </a:p>
        </p:txBody>
      </p:sp>
      <p:pic>
        <p:nvPicPr>
          <p:cNvPr id="213" name="Google Shape;21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6" title="Počet nově registrovaných členů v letec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000" y="3876025"/>
            <a:ext cx="6851499" cy="254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6" title="Počet aktivních přípojek k sít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5000" y="1075350"/>
            <a:ext cx="6851499" cy="259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/>
        </p:nvSpPr>
        <p:spPr>
          <a:xfrm>
            <a:off x="457200" y="309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Připojení do internetu</a:t>
            </a:r>
            <a:endParaRPr/>
          </a:p>
        </p:txBody>
      </p:sp>
      <p:sp>
        <p:nvSpPr>
          <p:cNvPr id="221" name="Google Shape;221;p37"/>
          <p:cNvSpPr txBox="1"/>
          <p:nvPr/>
        </p:nvSpPr>
        <p:spPr>
          <a:xfrm>
            <a:off x="576262" y="1452562"/>
            <a:ext cx="57594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5143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10"/>
              <a:buFont typeface="Noto Sans Symbols"/>
              <a:buChar char="■"/>
            </a:pPr>
            <a:r>
              <a:rPr b="0" i="0" lang="en-US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Současná rychlost </a:t>
            </a:r>
            <a:r>
              <a:rPr lang="en-US"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b="0" i="0" lang="en-US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Gbps</a:t>
            </a:r>
            <a:endParaRPr/>
          </a:p>
          <a:p>
            <a:pPr indent="-5143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10"/>
              <a:buFont typeface="Noto Sans Symbols"/>
              <a:buChar char="■"/>
            </a:pPr>
            <a:r>
              <a:rPr b="0" i="0" lang="en-US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7</a:t>
            </a:r>
            <a:r>
              <a:rPr b="0" i="0" lang="en-US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r>
              <a:rPr lang="en-US"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8</a:t>
            </a:r>
            <a:r>
              <a:rPr b="0" i="0" lang="en-US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veřejných I</a:t>
            </a:r>
            <a:r>
              <a:rPr lang="en-US"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b="0" i="0" lang="en-US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v4 adres</a:t>
            </a:r>
            <a:endParaRPr/>
          </a:p>
          <a:p>
            <a:pPr indent="-5143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10"/>
              <a:buFont typeface="Noto Sans Symbols"/>
              <a:buChar char="■"/>
            </a:pPr>
            <a:r>
              <a:rPr b="0" i="0" lang="en-US" sz="18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Zprovozněno IPv6</a:t>
            </a:r>
            <a:endParaRPr b="0" i="0" sz="1800" u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aramond"/>
              <a:buChar char="■"/>
            </a:pPr>
            <a:r>
              <a:rPr lang="en-US"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Zprovozněno SledovaniTV - nyní cca 50 uživatelů</a:t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50" y="3067049"/>
            <a:ext cx="7674990" cy="316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Diskuse</a:t>
            </a:r>
            <a:endParaRPr/>
          </a:p>
        </p:txBody>
      </p:sp>
      <p:sp>
        <p:nvSpPr>
          <p:cNvPr id="229" name="Google Shape;229;p38"/>
          <p:cNvSpPr txBox="1"/>
          <p:nvPr/>
        </p:nvSpPr>
        <p:spPr>
          <a:xfrm>
            <a:off x="457200" y="1565128"/>
            <a:ext cx="82296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Char char="●"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Na internetu pracuje stále více lidí. Sledují televizi ….  Jak budeme hlásit plánované práce? Kdy je nejlepší čas na výpadek? 18-20 20-22 22-00? Například upgrade faraon na 10G ….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Google Shape;23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b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236" name="Google Shape;236;p39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1312" lvl="0" marL="34131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aramond"/>
              <a:buNone/>
            </a:pPr>
            <a:r>
              <a:rPr b="0" i="0" lang="en-US" sz="3200" u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Děkujeme za pozornost</a:t>
            </a:r>
            <a:endParaRPr/>
          </a:p>
        </p:txBody>
      </p:sp>
      <p:pic>
        <p:nvPicPr>
          <p:cNvPr id="237" name="Google Shape;23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Program jednání</a:t>
            </a:r>
            <a:endParaRPr/>
          </a:p>
        </p:txBody>
      </p:sp>
      <p:sp>
        <p:nvSpPr>
          <p:cNvPr id="141" name="Google Shape;141;p26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Ustavení ověřovatele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Doplnění a schválení programu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Zpráva rady o výsledcích hospodaření za rok 201</a:t>
            </a:r>
            <a:r>
              <a:rPr lang="en-US" sz="2000">
                <a:solidFill>
                  <a:srgbClr val="FFFFFF"/>
                </a:solidFill>
              </a:rPr>
              <a:t>9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Schválení zprávy rady o výsledcích hospodaření za rok 201</a:t>
            </a:r>
            <a:r>
              <a:rPr lang="en-US" sz="2000">
                <a:solidFill>
                  <a:srgbClr val="FFFFFF"/>
                </a:solidFill>
              </a:rPr>
              <a:t>9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Roční plán výdajů na rok 20</a:t>
            </a:r>
            <a:r>
              <a:rPr lang="en-US" sz="2000">
                <a:solidFill>
                  <a:srgbClr val="FFFFFF"/>
                </a:solidFill>
              </a:rPr>
              <a:t>20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Schválení ročního plánu výdajů na rok 20</a:t>
            </a:r>
            <a:r>
              <a:rPr lang="en-US" sz="2000">
                <a:solidFill>
                  <a:srgbClr val="FFFFFF"/>
                </a:solidFill>
              </a:rPr>
              <a:t>20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Informace rady </a:t>
            </a:r>
            <a:r>
              <a:rPr lang="en-US" sz="2000">
                <a:solidFill>
                  <a:srgbClr val="FFFFFF"/>
                </a:solidFill>
              </a:rPr>
              <a:t>spolku</a:t>
            </a: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Libčice.net ke členům</a:t>
            </a:r>
            <a:endParaRPr sz="2000">
              <a:solidFill>
                <a:srgbClr val="FFFFFF"/>
              </a:solidFill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Diskuse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Výsledky hospodaření za rok 201</a:t>
            </a: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9</a:t>
            </a:r>
            <a:endParaRPr/>
          </a:p>
        </p:txBody>
      </p:sp>
      <p:sp>
        <p:nvSpPr>
          <p:cNvPr id="148" name="Google Shape;148;p27"/>
          <p:cNvSpPr txBox="1"/>
          <p:nvPr/>
        </p:nvSpPr>
        <p:spPr>
          <a:xfrm>
            <a:off x="457200" y="1600200"/>
            <a:ext cx="6994525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Příjmy a výdaje v roce 201</a:t>
            </a:r>
            <a:r>
              <a:rPr lang="en-US" sz="2000">
                <a:solidFill>
                  <a:srgbClr val="FFFFFF"/>
                </a:solidFill>
              </a:rPr>
              <a:t>9</a:t>
            </a: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 tis. Kč</a:t>
            </a:r>
            <a:endParaRPr/>
          </a:p>
        </p:txBody>
      </p:sp>
      <p:graphicFrame>
        <p:nvGraphicFramePr>
          <p:cNvPr id="149" name="Google Shape;149;p27"/>
          <p:cNvGraphicFramePr/>
          <p:nvPr/>
        </p:nvGraphicFramePr>
        <p:xfrm>
          <a:off x="1403350" y="28527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{62BC012B-6893-45C4-A565-2E5AA0B69655}</a:tableStyleId>
              </a:tblPr>
              <a:tblGrid>
                <a:gridCol w="2668575"/>
                <a:gridCol w="1162050"/>
                <a:gridCol w="1716075"/>
              </a:tblGrid>
              <a:tr h="360350"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Název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Plán 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19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Skutečnost 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19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Příjmy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1260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1345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60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Konektivita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280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245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60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Rozvoj sítě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415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Nákup služeb+ostatní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78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155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Rezerva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152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530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Výsledky hospodaření za rok 20</a:t>
            </a: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19</a:t>
            </a:r>
            <a:endParaRPr/>
          </a:p>
        </p:txBody>
      </p:sp>
      <p:sp>
        <p:nvSpPr>
          <p:cNvPr id="156" name="Google Shape;156;p28"/>
          <p:cNvSpPr txBox="1"/>
          <p:nvPr/>
        </p:nvSpPr>
        <p:spPr>
          <a:xfrm>
            <a:off x="457200" y="1330925"/>
            <a:ext cx="8000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Příjmy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Skutečné příjmy vyšší než byl plán z důvodu vyššího připojení nových členů.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ramond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Konektivita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Ukončení smlouvy s UPC jako záložní linky.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Rozvoj sítě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Výměna hlavního směrovače</a:t>
            </a:r>
            <a:endParaRPr>
              <a:solidFill>
                <a:srgbClr val="FFFFFF"/>
              </a:solidFill>
            </a:endParaRPr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Navýšení fyzické linky do internetu z 1G na 10Gbit </a:t>
            </a:r>
            <a:endParaRPr>
              <a:solidFill>
                <a:srgbClr val="FFFFFF"/>
              </a:solidFill>
            </a:endParaRPr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Upgrade prostředí virtualizace.</a:t>
            </a:r>
            <a:endParaRPr>
              <a:solidFill>
                <a:srgbClr val="FFFFFF"/>
              </a:solidFill>
            </a:endParaRPr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Kompletní předělání některých panelových domů </a:t>
            </a:r>
            <a:endParaRPr>
              <a:solidFill>
                <a:srgbClr val="FFFFFF"/>
              </a:solidFill>
            </a:endParaRPr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Započetí migrace WiFi na MtP 60Ghz. 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Nákup služeb + ostatní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Podařilo se nám ušetřit za malé nákupy, které nesouvisí s rozvojem sítě</a:t>
            </a:r>
            <a:r>
              <a:rPr lang="en-US">
                <a:solidFill>
                  <a:srgbClr val="FFFFFF"/>
                </a:solidFill>
              </a:rPr>
              <a:t>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Rezerva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Velk8 rezerva oproti plánu byla způsobena nizsimi výdaji na rozvoj sítě.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325" y="2985513"/>
            <a:ext cx="329565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Plán </a:t>
            </a: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 20</a:t>
            </a: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20</a:t>
            </a:r>
            <a:endParaRPr/>
          </a:p>
        </p:txBody>
      </p:sp>
      <p:sp>
        <p:nvSpPr>
          <p:cNvPr id="164" name="Google Shape;164;p29"/>
          <p:cNvSpPr txBox="1"/>
          <p:nvPr/>
        </p:nvSpPr>
        <p:spPr>
          <a:xfrm>
            <a:off x="457200" y="1330925"/>
            <a:ext cx="8000700" cy="47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Příjmy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Neočekáváme zásadní změny v počtu členů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Konektivita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 Telemati</a:t>
            </a:r>
            <a:r>
              <a:rPr lang="en-US">
                <a:solidFill>
                  <a:srgbClr val="FFFFFF"/>
                </a:solidFill>
              </a:rPr>
              <a:t>ky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 v </a:t>
            </a:r>
            <a:r>
              <a:rPr lang="en-US">
                <a:solidFill>
                  <a:srgbClr val="FFFFFF"/>
                </a:solidFill>
              </a:rPr>
              <a:t>květnu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zvedl limit rychlosti z </a:t>
            </a:r>
            <a:r>
              <a:rPr lang="en-US">
                <a:solidFill>
                  <a:srgbClr val="FFFFFF"/>
                </a:solidFill>
              </a:rPr>
              <a:t>1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</a:t>
            </a:r>
            <a:r>
              <a:rPr lang="en-US">
                <a:solidFill>
                  <a:srgbClr val="FFFFFF"/>
                </a:solidFill>
              </a:rPr>
              <a:t>bit/s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lang="en-US">
                <a:solidFill>
                  <a:srgbClr val="FFFFFF"/>
                </a:solidFill>
              </a:rPr>
              <a:t>2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</a:t>
            </a:r>
            <a:r>
              <a:rPr lang="en-US">
                <a:solidFill>
                  <a:srgbClr val="FFFFFF"/>
                </a:solidFill>
              </a:rPr>
              <a:t>bit/s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tím došlo k mírnému nárůstu cen.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Rozvoj sítě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V roce 2020  probíhalo mimo obvyklého rozšiřování optické sítě především upgrade mnoha páteřních prvků na 10Gbit a 25Gbit. Navýšení fyzické linky do internetu z 1G na 10Gbit. Upgrade prostředí virtualizace. Dva nové oddělené DNS servery. Navýšení připojení do internetu z 1Gbit na 2Gbit. Pořízení velké zásoby optických modulů z důvodu obav covid-19 nedostupnosti zdrojů. Započetí migrace WiFi na MtP 60Ghz. Zakoupen a nainstalován neflow monitor. Zakoupeno OTDR. Zakoupeno NAS uloziste.</a:t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Nákup služeb + ostatní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Na jaře byla pořízena vysokozdvižná plošina</a:t>
            </a:r>
            <a:endParaRPr>
              <a:solidFill>
                <a:srgbClr val="FFFFFF"/>
              </a:solidFill>
            </a:endParaRPr>
          </a:p>
          <a:p>
            <a:pPr indent="-31083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>
                <a:solidFill>
                  <a:srgbClr val="FFFFFF"/>
                </a:solidFill>
              </a:rPr>
              <a:t>Nově členům nabízena  IPTV jakou součást členství</a:t>
            </a:r>
            <a:endParaRPr>
              <a:solidFill>
                <a:srgbClr val="FFFFFF"/>
              </a:solidFill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Rezerva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Rezervu plánujeme tak, abychom udrželi na účtě “havarijní rezervu” 600 000 Kč pro nenadálé  události.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Roční plán výdajů na rok 20</a:t>
            </a: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20</a:t>
            </a:r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457200" y="1639875"/>
            <a:ext cx="8167800" cy="3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Plánované příjmy a výdaje v roce 20</a:t>
            </a:r>
            <a:r>
              <a:rPr lang="en-US" sz="1800">
                <a:solidFill>
                  <a:srgbClr val="FFFFFF"/>
                </a:solidFill>
              </a:rPr>
              <a:t>20</a:t>
            </a:r>
            <a:endParaRPr/>
          </a:p>
        </p:txBody>
      </p:sp>
      <p:graphicFrame>
        <p:nvGraphicFramePr>
          <p:cNvPr id="172" name="Google Shape;172;p30"/>
          <p:cNvGraphicFramePr/>
          <p:nvPr/>
        </p:nvGraphicFramePr>
        <p:xfrm>
          <a:off x="1258887" y="256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{62BC012B-6893-45C4-A565-2E5AA0B69655}</a:tableStyleId>
              </a:tblPr>
              <a:tblGrid>
                <a:gridCol w="2266950"/>
                <a:gridCol w="1460500"/>
                <a:gridCol w="1458900"/>
              </a:tblGrid>
              <a:tr h="546100"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Název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Skutečnost 1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9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Plán 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20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Očekávané př</a:t>
                      </a:r>
                      <a:r>
                        <a:rPr lang="en-US">
                          <a:solidFill>
                            <a:srgbClr val="FFFFFF"/>
                          </a:solidFill>
                        </a:rPr>
                        <a:t>í</a:t>
                      </a: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jmy: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1345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1370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30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Konektivita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245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292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Rozvoj sítě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415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1000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125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Nákup služeb+ostatní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155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300+82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Rezerva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530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-310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3" name="Google Shape;1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Informace rady Libčice.net ke členům</a:t>
            </a:r>
            <a:endParaRPr/>
          </a:p>
        </p:txBody>
      </p:sp>
      <p:sp>
        <p:nvSpPr>
          <p:cNvPr id="179" name="Google Shape;179;p31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Vývoj infrastruktury sítě za posledních 12 měsíců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Navýšení rychlosti a datových limitů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Motivační program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Počet členů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30" y="71437"/>
            <a:ext cx="6545633" cy="67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/>
        </p:nvSpPr>
        <p:spPr>
          <a:xfrm>
            <a:off x="457200" y="71430"/>
            <a:ext cx="8229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latin typeface="Garamond"/>
                <a:ea typeface="Garamond"/>
                <a:cs typeface="Garamond"/>
                <a:sym typeface="Garamond"/>
              </a:rPr>
              <a:t>Trasa projektu MOPS</a:t>
            </a: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075" y="6357675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Motivační program a rychlost přípojek</a:t>
            </a:r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➢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Princip – zvýšení rychlosti v rámci technických možností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➢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Motivace členů k pořízení vyspělejší technologie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➢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Rychlosti podle přístupové technologie a počtu sousedů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2Mb wifi 2</a:t>
            </a:r>
            <a:r>
              <a:rPr lang="en-US" sz="1800">
                <a:solidFill>
                  <a:srgbClr val="FFFFFF"/>
                </a:solidFill>
              </a:rPr>
              <a:t>.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4G</a:t>
            </a:r>
            <a:r>
              <a:rPr lang="en-US" sz="1800">
                <a:solidFill>
                  <a:schemeClr val="lt1"/>
                </a:solidFill>
              </a:rPr>
              <a:t>Hz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8Mb wifi 5</a:t>
            </a:r>
            <a:r>
              <a:rPr lang="en-US" sz="1800">
                <a:solidFill>
                  <a:srgbClr val="FFFFFF"/>
                </a:solidFill>
              </a:rPr>
              <a:t>G</a:t>
            </a:r>
            <a:r>
              <a:rPr lang="en-US" sz="1800">
                <a:solidFill>
                  <a:schemeClr val="lt1"/>
                </a:solidFill>
              </a:rPr>
              <a:t>Hz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12Mb wifi g2 – 5</a:t>
            </a:r>
            <a:r>
              <a:rPr lang="en-US" sz="1800">
                <a:solidFill>
                  <a:srgbClr val="FFFFFF"/>
                </a:solidFill>
              </a:rPr>
              <a:t>G</a:t>
            </a:r>
            <a:r>
              <a:rPr lang="en-US" sz="1800">
                <a:solidFill>
                  <a:schemeClr val="lt1"/>
                </a:solidFill>
              </a:rPr>
              <a:t>Hz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16Mb wifi g3 - 5</a:t>
            </a:r>
            <a:r>
              <a:rPr lang="en-US" sz="1800">
                <a:solidFill>
                  <a:srgbClr val="FFFFFF"/>
                </a:solidFill>
              </a:rPr>
              <a:t>G</a:t>
            </a:r>
            <a:r>
              <a:rPr lang="en-US" sz="1800">
                <a:solidFill>
                  <a:schemeClr val="lt1"/>
                </a:solidFill>
              </a:rPr>
              <a:t>Hz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24Mb wifi g4+ - 5</a:t>
            </a:r>
            <a:r>
              <a:rPr lang="en-US" sz="1800">
                <a:solidFill>
                  <a:srgbClr val="FFFFFF"/>
                </a:solidFill>
              </a:rPr>
              <a:t>G</a:t>
            </a:r>
            <a:r>
              <a:rPr lang="en-US" sz="1800">
                <a:solidFill>
                  <a:schemeClr val="lt1"/>
                </a:solidFill>
              </a:rPr>
              <a:t>Hz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30Mb airMax - 5</a:t>
            </a:r>
            <a:r>
              <a:rPr lang="en-US" sz="1800">
                <a:solidFill>
                  <a:srgbClr val="FFFFFF"/>
                </a:solidFill>
              </a:rPr>
              <a:t>G</a:t>
            </a:r>
            <a:r>
              <a:rPr lang="en-US" sz="1800">
                <a:solidFill>
                  <a:schemeClr val="lt1"/>
                </a:solidFill>
              </a:rPr>
              <a:t>Hz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>
                <a:solidFill>
                  <a:srgbClr val="FFFFFF"/>
                </a:solidFill>
              </a:rPr>
              <a:t>100Mb </a:t>
            </a:r>
            <a:r>
              <a:rPr lang="en-US" sz="1800">
                <a:solidFill>
                  <a:schemeClr val="lt1"/>
                </a:solidFill>
              </a:rPr>
              <a:t>wifi 60GHz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300Mb (500Mb</a:t>
            </a:r>
            <a:r>
              <a:rPr lang="en-US" sz="1800">
                <a:solidFill>
                  <a:srgbClr val="FFFFFF"/>
                </a:solidFill>
              </a:rPr>
              <a:t>?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optická/metalická přípojka do páteřní sítě </a:t>
            </a:r>
            <a:r>
              <a:rPr lang="en-US" sz="1800">
                <a:solidFill>
                  <a:srgbClr val="FFFFFF"/>
                </a:solidFill>
              </a:rPr>
              <a:t>(někde 100Mb)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500Mb (1</a:t>
            </a:r>
            <a:r>
              <a:rPr lang="en-US" sz="1800">
                <a:solidFill>
                  <a:srgbClr val="FFFFFF"/>
                </a:solidFill>
              </a:rPr>
              <a:t>G?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patron – páteřní síť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